
<file path=[Content_Types].xml><?xml version="1.0" encoding="utf-8"?>
<Types xmlns="http://schemas.openxmlformats.org/package/2006/content-types">
  <Default Extension="fntdata" ContentType="application/x-fontdata"/>
  <Default Extension="glb" ContentType="model/gltf.binary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74" r:id="rId4"/>
    <p:sldId id="258" r:id="rId5"/>
    <p:sldId id="259" r:id="rId6"/>
    <p:sldId id="260" r:id="rId7"/>
    <p:sldId id="261" r:id="rId8"/>
    <p:sldId id="264" r:id="rId9"/>
    <p:sldId id="270" r:id="rId10"/>
    <p:sldId id="275" r:id="rId11"/>
    <p:sldId id="277" r:id="rId12"/>
    <p:sldId id="276" r:id="rId13"/>
    <p:sldId id="278" r:id="rId14"/>
    <p:sldId id="262" r:id="rId15"/>
    <p:sldId id="263" r:id="rId16"/>
    <p:sldId id="273" r:id="rId17"/>
    <p:sldId id="267" r:id="rId18"/>
    <p:sldId id="268" r:id="rId19"/>
    <p:sldId id="271" r:id="rId20"/>
    <p:sldId id="272" r:id="rId21"/>
    <p:sldId id="265" r:id="rId22"/>
  </p:sldIdLst>
  <p:sldSz cx="9144000" cy="5143500" type="screen16x9"/>
  <p:notesSz cx="6858000" cy="9144000"/>
  <p:embeddedFontLst>
    <p:embeddedFont>
      <p:font typeface="Old Standard TT" panose="020B0604020202020204" charset="0"/>
      <p:regular r:id="rId24"/>
      <p:bold r:id="rId25"/>
      <p: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58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media/model3d4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6f90357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6f90357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90357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90357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c6f90357f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c6f90357f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63462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c6f90357f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c6f90357f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6f90357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6f90357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3708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c6f90357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c6f90357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c6f90357f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c6f90357f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c6f90357f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c6f90357f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06bded78c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06bded78c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90357f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90357f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c6f90357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c6f90357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sz="14000" b="1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perback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4.xml"/><Relationship Id="rId6" Type="http://schemas.microsoft.com/office/2017/06/relationships/model3d" Target="../media/model3d1.glb"/><Relationship Id="rId5" Type="http://schemas.openxmlformats.org/officeDocument/2006/relationships/image" Target="../media/image12.png"/><Relationship Id="rId4" Type="http://schemas.microsoft.com/office/2017/06/relationships/model3d" Target="../media/model3d3.glb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5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4.xml"/><Relationship Id="rId6" Type="http://schemas.microsoft.com/office/2017/06/relationships/model3d" Target="../media/model3d2.glb"/><Relationship Id="rId5" Type="http://schemas.openxmlformats.org/officeDocument/2006/relationships/image" Target="../media/image13.png"/><Relationship Id="rId4" Type="http://schemas.microsoft.com/office/2017/06/relationships/model3d" Target="../media/model3d1.glb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8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4.xml"/><Relationship Id="rId6" Type="http://schemas.microsoft.com/office/2017/06/relationships/model3d" Target="../media/model3d3.glb"/><Relationship Id="rId5" Type="http://schemas.openxmlformats.org/officeDocument/2006/relationships/image" Target="../media/image17.png"/><Relationship Id="rId4" Type="http://schemas.microsoft.com/office/2017/06/relationships/model3d" Target="../media/model3d1.glb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microsoft.com/office/2017/06/relationships/model3d" Target="../media/model3d4.glb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4.xml"/><Relationship Id="rId6" Type="http://schemas.microsoft.com/office/2017/06/relationships/model3d" Target="../media/model3d3.glb"/><Relationship Id="rId5" Type="http://schemas.openxmlformats.org/officeDocument/2006/relationships/image" Target="../media/image11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Prosthetic Cover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ENGS 241 CAD</a:t>
            </a:r>
            <a:endParaRPr sz="2100"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Varoujan Anbarson	Lilit Yerknapeshyan Aspet Davoodi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0D60800B-00B5-45D1-9E17-585334E7FD09}"/>
                  </a:ext>
                </a:extLst>
              </p:cNvPr>
              <p:cNvGraphicFramePr/>
              <p:nvPr/>
            </p:nvGraphicFramePr>
            <p:xfrm>
              <a:off x="-1371651" y="1923487"/>
              <a:ext cx="1214305" cy="996723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14305" cy="996723"/>
                    </a:xfrm>
                    <a:prstGeom prst="rect">
                      <a:avLst/>
                    </a:prstGeom>
                  </am3d:spPr>
                  <am3d:camera>
                    <am3d:pos x="0" y="0" z="508032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25" d="1000000"/>
                    <am3d:preTrans dx="-6577336" dy="-6162681" dz="1807488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7286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0D60800B-00B5-45D1-9E17-585334E7FD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371651" y="1923487"/>
                <a:ext cx="1214305" cy="9967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3DAE0145-D994-4BA1-BD4D-E8340307F9B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44883" y="1273231"/>
              <a:ext cx="7860156" cy="2302855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7860156" cy="2302855"/>
                    </a:xfrm>
                    <a:prstGeom prst="rect">
                      <a:avLst/>
                    </a:prstGeom>
                  </am3d:spPr>
                  <am3d:camera>
                    <am3d:pos x="0" y="0" z="496932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81" d="1000000"/>
                    <am3d:preTrans dx="-9434331" dy="-5357258" dz="18055884"/>
                    <am3d:scale>
                      <am3d:sx n="1000000" d="1000000"/>
                      <am3d:sy n="1000000" d="1000000"/>
                      <am3d:sz n="1000000" d="1000000"/>
                    </am3d:scale>
                    <am3d:rot ax="-4884566" ay="4273915" az="-485608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8393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3DAE0145-D994-4BA1-BD4D-E8340307F9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44883" y="1273231"/>
                <a:ext cx="7860156" cy="2302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D2B985EE-972A-4FE7-9D3D-6E2774B6A7F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5678720"/>
                  </p:ext>
                </p:extLst>
              </p:nvPr>
            </p:nvGraphicFramePr>
            <p:xfrm>
              <a:off x="6777361" y="1821305"/>
              <a:ext cx="380442" cy="970810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380442" cy="970810"/>
                    </a:xfrm>
                    <a:prstGeom prst="rect">
                      <a:avLst/>
                    </a:prstGeom>
                  </am3d:spPr>
                  <am3d:camera>
                    <am3d:pos x="0" y="0" z="551666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112" d="1000000"/>
                    <am3d:preTrans dx="-55301412" dy="-30905053" dz="57003396"/>
                    <am3d:scale>
                      <am3d:sx n="1000000" d="1000000"/>
                      <am3d:sy n="1000000" d="1000000"/>
                      <am3d:sz n="1000000" d="1000000"/>
                    </am3d:scale>
                    <am3d:rot ax="9406490" ay="4585470" az="9441446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1711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D2B985EE-972A-4FE7-9D3D-6E2774B6A7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77361" y="1821305"/>
                <a:ext cx="380442" cy="97081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260053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3DAE0145-D994-4BA1-BD4D-E8340307F9B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44883" y="1273231"/>
              <a:ext cx="7860156" cy="230285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860156" cy="2302855"/>
                    </a:xfrm>
                    <a:prstGeom prst="rect">
                      <a:avLst/>
                    </a:prstGeom>
                  </am3d:spPr>
                  <am3d:camera>
                    <am3d:pos x="0" y="0" z="496932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81" d="1000000"/>
                    <am3d:preTrans dx="-9434331" dy="-5357258" dz="18055884"/>
                    <am3d:scale>
                      <am3d:sx n="1000000" d="1000000"/>
                      <am3d:sy n="1000000" d="1000000"/>
                      <am3d:sz n="1000000" d="1000000"/>
                    </am3d:scale>
                    <am3d:rot ax="-4884566" ay="4273915" az="-485608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8393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3DAE0145-D994-4BA1-BD4D-E8340307F9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4883" y="1273231"/>
                <a:ext cx="7860156" cy="230285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D2B985EE-972A-4FE7-9D3D-6E2774B6A7F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777361" y="1821305"/>
              <a:ext cx="380442" cy="97081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80442" cy="970810"/>
                    </a:xfrm>
                    <a:prstGeom prst="rect">
                      <a:avLst/>
                    </a:prstGeom>
                  </am3d:spPr>
                  <am3d:camera>
                    <am3d:pos x="0" y="0" z="551666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112" d="1000000"/>
                    <am3d:preTrans dx="-55301412" dy="-30905053" dz="57003396"/>
                    <am3d:scale>
                      <am3d:sx n="1000000" d="1000000"/>
                      <am3d:sy n="1000000" d="1000000"/>
                      <am3d:sz n="1000000" d="1000000"/>
                    </am3d:scale>
                    <am3d:rot ax="9406490" ay="4585470" az="944144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711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D2B985EE-972A-4FE7-9D3D-6E2774B6A7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77361" y="1821305"/>
                <a:ext cx="380442" cy="97081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0D60800B-00B5-45D1-9E17-585334E7FD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41513853"/>
                  </p:ext>
                </p:extLst>
              </p:nvPr>
            </p:nvGraphicFramePr>
            <p:xfrm>
              <a:off x="1942786" y="1164336"/>
              <a:ext cx="7158542" cy="2169624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7158542" cy="2169624"/>
                    </a:xfrm>
                    <a:prstGeom prst="rect">
                      <a:avLst/>
                    </a:prstGeom>
                  </am3d:spPr>
                  <am3d:camera>
                    <am3d:pos x="0" y="0" z="508032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25" d="1000000"/>
                    <am3d:preTrans dx="-6577336" dy="-6162681" dz="18074885"/>
                    <am3d:scale>
                      <am3d:sx n="1000000" d="1000000"/>
                      <am3d:sy n="1000000" d="1000000"/>
                      <am3d:sz n="1000000" d="1000000"/>
                    </am3d:scale>
                    <am3d:rot ay="540000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703257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0D60800B-00B5-45D1-9E17-585334E7FD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42786" y="1164336"/>
                <a:ext cx="7158542" cy="216962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86385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0D60800B-00B5-45D1-9E17-585334E7FD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49394771"/>
                  </p:ext>
                </p:extLst>
              </p:nvPr>
            </p:nvGraphicFramePr>
            <p:xfrm rot="16200000">
              <a:off x="3177015" y="2560053"/>
              <a:ext cx="3640304" cy="1238045"/>
            </p:xfrm>
            <a:graphic>
              <a:graphicData uri="http://schemas.microsoft.com/office/drawing/2017/model3d">
                <am3d:model3d r:embed="rId2">
                  <am3d:spPr>
                    <a:xfrm rot="16200000">
                      <a:off x="0" y="0"/>
                      <a:ext cx="3640304" cy="1238045"/>
                    </a:xfrm>
                    <a:prstGeom prst="rect">
                      <a:avLst/>
                    </a:prstGeom>
                  </am3d:spPr>
                  <am3d:camera>
                    <am3d:pos x="0" y="0" z="508032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25" d="1000000"/>
                    <am3d:preTrans dx="-6577336" dy="-6162681" dz="18074885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9156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0D60800B-00B5-45D1-9E17-585334E7FD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3177015" y="2560053"/>
                <a:ext cx="3640304" cy="12380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D2B985EE-972A-4FE7-9D3D-6E2774B6A7F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09684813"/>
                  </p:ext>
                </p:extLst>
              </p:nvPr>
            </p:nvGraphicFramePr>
            <p:xfrm rot="16200000">
              <a:off x="4919899" y="3811227"/>
              <a:ext cx="154536" cy="625235"/>
            </p:xfrm>
            <a:graphic>
              <a:graphicData uri="http://schemas.microsoft.com/office/drawing/2017/model3d">
                <am3d:model3d r:embed="rId4">
                  <am3d:spPr>
                    <a:xfrm rot="16200000">
                      <a:off x="0" y="0"/>
                      <a:ext cx="154536" cy="625235"/>
                    </a:xfrm>
                    <a:prstGeom prst="rect">
                      <a:avLst/>
                    </a:prstGeom>
                  </am3d:spPr>
                  <am3d:camera>
                    <am3d:pos x="0" y="0" z="551666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112" d="1000000"/>
                    <am3d:preTrans dx="-55301412" dy="-30905053" dz="57003396"/>
                    <am3d:scale>
                      <am3d:sx n="1000000" d="1000000"/>
                      <am3d:sy n="1000000" d="1000000"/>
                      <am3d:sz n="1000000" d="1000000"/>
                    </am3d:scale>
                    <am3d:rot ax="9036471" ay="-5146301" az="-904046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63785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D2B985EE-972A-4FE7-9D3D-6E2774B6A7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4919899" y="3811227"/>
                <a:ext cx="154536" cy="6252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3DAE0145-D994-4BA1-BD4D-E8340307F9B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19134333"/>
                  </p:ext>
                </p:extLst>
              </p:nvPr>
            </p:nvGraphicFramePr>
            <p:xfrm rot="16200000">
              <a:off x="2418561" y="1959583"/>
              <a:ext cx="5174820" cy="1255655"/>
            </p:xfrm>
            <a:graphic>
              <a:graphicData uri="http://schemas.microsoft.com/office/drawing/2017/model3d">
                <am3d:model3d r:embed="rId6">
                  <am3d:spPr>
                    <a:xfrm rot="16200000">
                      <a:off x="0" y="0"/>
                      <a:ext cx="5174820" cy="1255655"/>
                    </a:xfrm>
                    <a:prstGeom prst="rect">
                      <a:avLst/>
                    </a:prstGeom>
                  </am3d:spPr>
                  <am3d:camera>
                    <am3d:pos x="0" y="0" z="496932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81" d="1000000"/>
                    <am3d:preTrans dx="-9434331" dy="-5357258" dz="18055884"/>
                    <am3d:scale>
                      <am3d:sx n="1000000" d="1000000"/>
                      <am3d:sy n="1000000" d="1000000"/>
                      <am3d:sz n="1000000" d="1000000"/>
                    </am3d:scale>
                    <am3d:rot ay="16200000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55532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3DAE0145-D994-4BA1-BD4D-E8340307F9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16200000">
                <a:off x="2418561" y="1959583"/>
                <a:ext cx="5174820" cy="125565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7535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402BFA0D-B3C1-4F01-8E43-FC2BAF1C11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986784" cy="501091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CD9DD0-F3F2-41F8-A26D-9C72932A0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6784" y="0"/>
            <a:ext cx="3169920" cy="5143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9F54CE4-67D9-46CE-B64E-6E6AAC6855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6704" y="0"/>
            <a:ext cx="19872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7927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What were the alternatives?</a:t>
            </a:r>
            <a:endParaRPr sz="5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8520600" cy="14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dirty="0"/>
              <a:t>A tool compartment</a:t>
            </a:r>
            <a:endParaRPr sz="2000"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 dirty="0"/>
              <a:t>Attach the carbon plates by just putting it inside the designated area, where a leap would hold the plates</a:t>
            </a:r>
            <a:endParaRPr sz="20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 dirty="0"/>
          </a:p>
        </p:txBody>
      </p:sp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Ideas we did not implement</a:t>
            </a:r>
            <a:endParaRPr/>
          </a:p>
        </p:txBody>
      </p:sp>
      <p:sp>
        <p:nvSpPr>
          <p:cNvPr id="107" name="Google Shape;107;p20"/>
          <p:cNvSpPr txBox="1">
            <a:spLocks noGrp="1"/>
          </p:cNvSpPr>
          <p:nvPr>
            <p:ph type="title"/>
          </p:nvPr>
        </p:nvSpPr>
        <p:spPr>
          <a:xfrm>
            <a:off x="311700" y="2491700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not?</a:t>
            </a:r>
            <a:endParaRPr/>
          </a:p>
        </p:txBody>
      </p:sp>
      <p:sp>
        <p:nvSpPr>
          <p:cNvPr id="108" name="Google Shape;108;p20"/>
          <p:cNvSpPr txBox="1">
            <a:spLocks noGrp="1"/>
          </p:cNvSpPr>
          <p:nvPr>
            <p:ph type="body" idx="1"/>
          </p:nvPr>
        </p:nvSpPr>
        <p:spPr>
          <a:xfrm>
            <a:off x="311700" y="3164775"/>
            <a:ext cx="8520600" cy="14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Too much space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2000"/>
              <a:t>Does not coincide with the initial idea of the design</a:t>
            </a:r>
            <a:endParaRPr sz="20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2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Last, but not least design</a:t>
            </a: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AE8C129-2A5E-4A29-B1CC-F3E1CD2163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338" y="1142045"/>
            <a:ext cx="2356742" cy="3912760"/>
          </a:xfrm>
          <a:prstGeom prst="rect">
            <a:avLst/>
          </a:prstGeom>
        </p:spPr>
      </p:pic>
      <p:pic>
        <p:nvPicPr>
          <p:cNvPr id="11" name="Picture 10" descr="A picture containing footwear&#10;&#10;Description automatically generated">
            <a:extLst>
              <a:ext uri="{FF2B5EF4-FFF2-40B4-BE49-F238E27FC236}">
                <a16:creationId xmlns:a16="http://schemas.microsoft.com/office/drawing/2014/main" id="{E442D1C8-078B-4066-BD3A-A3318D4E00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7260" y="1142045"/>
            <a:ext cx="3828030" cy="391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0869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>
                <a:extLst>
                  <a:ext uri="{FF2B5EF4-FFF2-40B4-BE49-F238E27FC236}">
                    <a16:creationId xmlns:a16="http://schemas.microsoft.com/office/drawing/2014/main" id="{52CEF607-0CFF-432F-B9A3-34B53EE7CDC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82880695"/>
                  </p:ext>
                </p:extLst>
              </p:nvPr>
            </p:nvGraphicFramePr>
            <p:xfrm>
              <a:off x="4043401" y="709750"/>
              <a:ext cx="1057197" cy="372399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057197" cy="3723999"/>
                    </a:xfrm>
                    <a:prstGeom prst="rect">
                      <a:avLst/>
                    </a:prstGeom>
                  </am3d:spPr>
                  <am3d:camera>
                    <am3d:pos x="0" y="0" z="513156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83" d="1000000"/>
                    <am3d:preTrans dx="-4954165" dy="-18000448" dz="6091366"/>
                    <am3d:scale>
                      <am3d:sx n="1000000" d="1000000"/>
                      <am3d:sy n="1000000" d="1000000"/>
                      <am3d:sz n="1000000" d="1000000"/>
                    </am3d:scale>
                    <am3d:rot ax="500639" ay="5" az="3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0972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>
                <a:extLst>
                  <a:ext uri="{FF2B5EF4-FFF2-40B4-BE49-F238E27FC236}">
                    <a16:creationId xmlns:a16="http://schemas.microsoft.com/office/drawing/2014/main" id="{52CEF607-0CFF-432F-B9A3-34B53EE7CDC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3401" y="709750"/>
                <a:ext cx="1057197" cy="372399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0442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2738B31A-6038-4137-8146-C154D0F718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9535456"/>
                  </p:ext>
                </p:extLst>
              </p:nvPr>
            </p:nvGraphicFramePr>
            <p:xfrm>
              <a:off x="3967206" y="681176"/>
              <a:ext cx="1209587" cy="378114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09587" cy="3781147"/>
                    </a:xfrm>
                    <a:prstGeom prst="rect">
                      <a:avLst/>
                    </a:prstGeom>
                  </am3d:spPr>
                  <am3d:camera>
                    <am3d:pos x="0" y="0" z="513156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83" d="1000000"/>
                    <am3d:preTrans dx="-4954165" dy="-18000448" dz="6091366"/>
                    <am3d:scale>
                      <am3d:sx n="1000000" d="1000000"/>
                      <am3d:sy n="1000000" d="1000000"/>
                      <am3d:sz n="1000000" d="1000000"/>
                    </am3d:scale>
                    <am3d:rot ax="469764" ay="3101572" az="369491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097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2738B31A-6038-4137-8146-C154D0F718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67206" y="681176"/>
                <a:ext cx="1209587" cy="378114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081663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2738B31A-6038-4137-8146-C154D0F718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00586483"/>
                  </p:ext>
                </p:extLst>
              </p:nvPr>
            </p:nvGraphicFramePr>
            <p:xfrm>
              <a:off x="3948158" y="681177"/>
              <a:ext cx="1247684" cy="378114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47684" cy="3781146"/>
                    </a:xfrm>
                    <a:prstGeom prst="rect">
                      <a:avLst/>
                    </a:prstGeom>
                  </am3d:spPr>
                  <am3d:camera>
                    <am3d:pos x="0" y="0" z="513156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83" d="1000000"/>
                    <am3d:preTrans dx="-4954165" dy="-18000448" dz="6091366"/>
                    <am3d:scale>
                      <am3d:sx n="1000000" d="1000000"/>
                      <am3d:sy n="1000000" d="1000000"/>
                      <am3d:sz n="1000000" d="1000000"/>
                    </am3d:scale>
                    <am3d:rot ax="1927423" ay="5126609" az="192250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097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2738B31A-6038-4137-8146-C154D0F718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48158" y="681177"/>
                <a:ext cx="1247684" cy="378114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1529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 is our target customer? How did that affect the implementation?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2738B31A-6038-4137-8146-C154D0F718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25597641"/>
                  </p:ext>
                </p:extLst>
              </p:nvPr>
            </p:nvGraphicFramePr>
            <p:xfrm>
              <a:off x="3986255" y="757371"/>
              <a:ext cx="1171489" cy="362875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171489" cy="3628757"/>
                    </a:xfrm>
                    <a:prstGeom prst="rect">
                      <a:avLst/>
                    </a:prstGeom>
                  </am3d:spPr>
                  <am3d:camera>
                    <am3d:pos x="0" y="0" z="5131562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83" d="1000000"/>
                    <am3d:preTrans dx="-4954165" dy="-18000448" dz="6091366"/>
                    <am3d:scale>
                      <am3d:sx n="1000000" d="1000000"/>
                      <am3d:sy n="1000000" d="1000000"/>
                      <am3d:sz n="1000000" d="1000000"/>
                    </am3d:scale>
                    <am3d:rot ax="-10758958" ay="2272342" az="-1077483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097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2738B31A-6038-4137-8146-C154D0F7188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986255" y="757371"/>
                <a:ext cx="1171489" cy="362875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90996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>
            <a:spLocks noGrp="1"/>
          </p:cNvSpPr>
          <p:nvPr>
            <p:ph type="body" idx="1"/>
          </p:nvPr>
        </p:nvSpPr>
        <p:spPr>
          <a:xfrm>
            <a:off x="311700" y="1913366"/>
            <a:ext cx="8520600" cy="13167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000" dirty="0"/>
              <a:t>Thank You For Your Attention</a:t>
            </a:r>
            <a:endParaRPr sz="400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2B61BEC1-4D7E-4B2B-B00C-6CAD406D2C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2475" y="0"/>
            <a:ext cx="593904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430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The Details of the Design</a:t>
            </a:r>
            <a:endParaRPr sz="500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>
            <a:spLocks noGrp="1"/>
          </p:cNvSpPr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Materials</a:t>
            </a:r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Robust, Durable, Lightweight</a:t>
            </a:r>
            <a:endParaRPr dirty="0"/>
          </a:p>
        </p:txBody>
      </p:sp>
      <p:sp>
        <p:nvSpPr>
          <p:cNvPr id="77" name="Google Shape;77;p16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PETG</a:t>
            </a:r>
            <a:endParaRPr sz="3000"/>
          </a:p>
          <a:p>
            <a:pPr marL="457200" lvl="0" indent="-419100" algn="l" rtl="0">
              <a:spcBef>
                <a:spcPts val="1600"/>
              </a:spcBef>
              <a:spcAft>
                <a:spcPts val="0"/>
              </a:spcAft>
              <a:buSzPts val="3000"/>
              <a:buChar char="●"/>
            </a:pPr>
            <a:r>
              <a:rPr lang="en" sz="3000"/>
              <a:t>Carbon Fiber</a:t>
            </a:r>
            <a:endParaRPr sz="3000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</a:t>
            </a:r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Cover consists of parts BACK and FRONT</a:t>
            </a:r>
            <a:endParaRPr sz="1800" dirty="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 dirty="0"/>
              <a:t>Carbon fiber inserts are attached to the FRONT cover</a:t>
            </a:r>
            <a:endParaRPr sz="1800" dirty="0"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 sz="1800" dirty="0"/>
              <a:t>A disk is used to position the FRONT cover on the prosthetic to make the assembling easier</a:t>
            </a:r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 sz="1800" dirty="0"/>
              <a:t>Carbon Fiber plates</a:t>
            </a:r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endParaRPr sz="1800" dirty="0"/>
          </a:p>
        </p:txBody>
      </p:sp>
      <p:pic>
        <p:nvPicPr>
          <p:cNvPr id="3" name="Picture 2" descr="A pair of sunglasses&#10;&#10;Description automatically generated with low confidence">
            <a:extLst>
              <a:ext uri="{FF2B5EF4-FFF2-40B4-BE49-F238E27FC236}">
                <a16:creationId xmlns:a16="http://schemas.microsoft.com/office/drawing/2014/main" id="{D185C0A1-2EB7-4A95-A80D-2C03261687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402" y="1058225"/>
            <a:ext cx="2017087" cy="1171675"/>
          </a:xfrm>
          <a:prstGeom prst="rect">
            <a:avLst/>
          </a:prstGeom>
        </p:spPr>
      </p:pic>
      <p:pic>
        <p:nvPicPr>
          <p:cNvPr id="5" name="Picture 4" descr="A picture containing black&#10;&#10;Description automatically generated">
            <a:extLst>
              <a:ext uri="{FF2B5EF4-FFF2-40B4-BE49-F238E27FC236}">
                <a16:creationId xmlns:a16="http://schemas.microsoft.com/office/drawing/2014/main" id="{513FCB6C-87D2-45A9-8982-2D100C5F4E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8935" y="2571750"/>
            <a:ext cx="1005744" cy="2412492"/>
          </a:xfrm>
          <a:prstGeom prst="rect">
            <a:avLst/>
          </a:prstGeom>
        </p:spPr>
      </p:pic>
      <p:pic>
        <p:nvPicPr>
          <p:cNvPr id="7" name="Picture 6" descr="A picture containing sky&#10;&#10;Description automatically generated">
            <a:extLst>
              <a:ext uri="{FF2B5EF4-FFF2-40B4-BE49-F238E27FC236}">
                <a16:creationId xmlns:a16="http://schemas.microsoft.com/office/drawing/2014/main" id="{D82B9DDE-9AA1-49A7-B350-9F1B2CF1F3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7041" y="2571750"/>
            <a:ext cx="772777" cy="2412492"/>
          </a:xfrm>
          <a:prstGeom prst="rect">
            <a:avLst/>
          </a:prstGeom>
        </p:spPr>
      </p:pic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4BAFFA57-55A5-450B-9649-88CF7114CA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1956" y="774773"/>
            <a:ext cx="463909" cy="226114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Parts for Assembling</a:t>
            </a: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Flat head screws</a:t>
            </a:r>
            <a:endParaRPr sz="1800"/>
          </a:p>
          <a:p>
            <a:pPr marL="457200" lvl="0" indent="-323850" algn="l" rtl="0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M4x0.7mm, M3.5x0.6mm, M3x0.5mm</a:t>
            </a:r>
            <a:endParaRPr sz="15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sz="1800"/>
              <a:t>Brass Screw-to-Expand inserts for attaching the covers to each other </a:t>
            </a:r>
            <a:endParaRPr sz="1800"/>
          </a:p>
          <a:p>
            <a:pPr marL="457200" lvl="0" indent="-342900" algn="l" rtl="0">
              <a:spcBef>
                <a:spcPts val="1600"/>
              </a:spcBef>
              <a:spcAft>
                <a:spcPts val="1600"/>
              </a:spcAft>
              <a:buSzPts val="1800"/>
              <a:buAutoNum type="arabicPeriod"/>
            </a:pPr>
            <a:r>
              <a:rPr lang="en" sz="1800"/>
              <a:t>Stainless steel flanged Screw-to-Expand inserts to attach the disk to the FRONT cover</a:t>
            </a:r>
            <a:endParaRPr sz="1800"/>
          </a:p>
        </p:txBody>
      </p:sp>
      <p:pic>
        <p:nvPicPr>
          <p:cNvPr id="3" name="Picture 2" descr="A roll of toilet paper&#10;&#10;Description automatically generated with medium confidence">
            <a:extLst>
              <a:ext uri="{FF2B5EF4-FFF2-40B4-BE49-F238E27FC236}">
                <a16:creationId xmlns:a16="http://schemas.microsoft.com/office/drawing/2014/main" id="{616A869B-F5E6-47B9-8957-F7937A767C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71675"/>
            <a:ext cx="1276350" cy="1171575"/>
          </a:xfrm>
          <a:prstGeom prst="rect">
            <a:avLst/>
          </a:prstGeom>
        </p:spPr>
      </p:pic>
      <p:pic>
        <p:nvPicPr>
          <p:cNvPr id="5" name="Picture 4" descr="A picture containing metalware, gear&#10;&#10;Description automatically generated">
            <a:extLst>
              <a:ext uri="{FF2B5EF4-FFF2-40B4-BE49-F238E27FC236}">
                <a16:creationId xmlns:a16="http://schemas.microsoft.com/office/drawing/2014/main" id="{B9AB6EB0-5F8F-4015-9999-25991DFD7A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3702" y="1514574"/>
            <a:ext cx="1133475" cy="485775"/>
          </a:xfrm>
          <a:prstGeom prst="rect">
            <a:avLst/>
          </a:prstGeom>
        </p:spPr>
      </p:pic>
      <p:pic>
        <p:nvPicPr>
          <p:cNvPr id="7" name="Picture 6" descr="A picture containing gear&#10;&#10;Description automatically generated">
            <a:extLst>
              <a:ext uri="{FF2B5EF4-FFF2-40B4-BE49-F238E27FC236}">
                <a16:creationId xmlns:a16="http://schemas.microsoft.com/office/drawing/2014/main" id="{E7FD2159-6886-40CD-8438-8565E39558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2581" y="3104940"/>
            <a:ext cx="1015187" cy="1574275"/>
          </a:xfrm>
          <a:prstGeom prst="rect">
            <a:avLst/>
          </a:prstGeom>
        </p:spPr>
      </p:pic>
      <p:pic>
        <p:nvPicPr>
          <p:cNvPr id="9" name="Picture 8" descr="A picture containing bin, gear&#10;&#10;Description automatically generated">
            <a:extLst>
              <a:ext uri="{FF2B5EF4-FFF2-40B4-BE49-F238E27FC236}">
                <a16:creationId xmlns:a16="http://schemas.microsoft.com/office/drawing/2014/main" id="{472E1EDB-C803-470D-94E3-6581329A03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86372" y="3104940"/>
            <a:ext cx="834580" cy="1463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should our cover be assembled?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Model 1">
                <a:extLst>
                  <a:ext uri="{FF2B5EF4-FFF2-40B4-BE49-F238E27FC236}">
                    <a16:creationId xmlns:a16="http://schemas.microsoft.com/office/drawing/2014/main" id="{D2B985EE-972A-4FE7-9D3D-6E2774B6A7F3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140755050"/>
                  </p:ext>
                </p:extLst>
              </p:nvPr>
            </p:nvGraphicFramePr>
            <p:xfrm>
              <a:off x="-2106704" y="732711"/>
              <a:ext cx="1978271" cy="343823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978271" cy="3438235"/>
                    </a:xfrm>
                    <a:prstGeom prst="rect">
                      <a:avLst/>
                    </a:prstGeom>
                  </am3d:spPr>
                  <am3d:camera>
                    <am3d:pos x="0" y="0" z="551666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1112" d="1000000"/>
                    <am3d:preTrans dx="-55301412" dy="-30905053" dz="57003396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0639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Model 1">
                <a:extLst>
                  <a:ext uri="{FF2B5EF4-FFF2-40B4-BE49-F238E27FC236}">
                    <a16:creationId xmlns:a16="http://schemas.microsoft.com/office/drawing/2014/main" id="{D2B985EE-972A-4FE7-9D3D-6E2774B6A7F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2106704" y="732711"/>
                <a:ext cx="1978271" cy="34382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0D60800B-00B5-45D1-9E17-585334E7FD09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2053590032"/>
                  </p:ext>
                </p:extLst>
              </p:nvPr>
            </p:nvGraphicFramePr>
            <p:xfrm>
              <a:off x="-1371651" y="1923487"/>
              <a:ext cx="1214305" cy="99672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1214305" cy="996723"/>
                    </a:xfrm>
                    <a:prstGeom prst="rect">
                      <a:avLst/>
                    </a:prstGeom>
                  </am3d:spPr>
                  <am3d:camera>
                    <am3d:pos x="0" y="0" z="5080327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25" d="1000000"/>
                    <am3d:preTrans dx="-6577336" dy="-6162681" dz="18074885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57286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0D60800B-00B5-45D1-9E17-585334E7FD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371651" y="1923487"/>
                <a:ext cx="1214305" cy="99672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3DAE0145-D994-4BA1-BD4D-E8340307F9B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3963565"/>
                  </p:ext>
                </p:extLst>
              </p:nvPr>
            </p:nvGraphicFramePr>
            <p:xfrm>
              <a:off x="644883" y="1273231"/>
              <a:ext cx="7860156" cy="230285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7860156" cy="2302855"/>
                    </a:xfrm>
                    <a:prstGeom prst="rect">
                      <a:avLst/>
                    </a:prstGeom>
                  </am3d:spPr>
                  <am3d:camera>
                    <am3d:pos x="0" y="0" z="4969327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81" d="1000000"/>
                    <am3d:preTrans dx="-9434331" dy="-5357258" dz="18055884"/>
                    <am3d:scale>
                      <am3d:sx n="1000000" d="1000000"/>
                      <am3d:sy n="1000000" d="1000000"/>
                      <am3d:sz n="1000000" d="1000000"/>
                    </am3d:scale>
                    <am3d:rot ax="-4884566" ay="4273915" az="-485608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839304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3DAE0145-D994-4BA1-BD4D-E8340307F9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44883" y="1273231"/>
                <a:ext cx="7860156" cy="230285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6839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177</Words>
  <Application>Microsoft Office PowerPoint</Application>
  <PresentationFormat>On-screen Show (16:9)</PresentationFormat>
  <Paragraphs>29</Paragraphs>
  <Slides>21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Old Standard TT</vt:lpstr>
      <vt:lpstr>Paperback</vt:lpstr>
      <vt:lpstr>Prosthetic Cover ENGS 241 CAD</vt:lpstr>
      <vt:lpstr>Who is our target customer? How did that affect the implementation?</vt:lpstr>
      <vt:lpstr>PowerPoint Presentation</vt:lpstr>
      <vt:lpstr>The Details of the Design</vt:lpstr>
      <vt:lpstr>Materials</vt:lpstr>
      <vt:lpstr>Parts</vt:lpstr>
      <vt:lpstr>Parts for Assembling</vt:lpstr>
      <vt:lpstr>How should our cover be assembled?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were the alternatives?</vt:lpstr>
      <vt:lpstr>Ideas we did not implement</vt:lpstr>
      <vt:lpstr>Last, but not least design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Prosthetic Cover ENGS 241 CAD</dc:title>
  <dc:creator>Lili</dc:creator>
  <cp:lastModifiedBy>lilit_yerknapeshyan@outlook.com</cp:lastModifiedBy>
  <cp:revision>4</cp:revision>
  <dcterms:modified xsi:type="dcterms:W3CDTF">2021-12-11T06:57:03Z</dcterms:modified>
</cp:coreProperties>
</file>